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1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1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9171E-D77C-434B-BA29-2532EF5F4364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5D32F-2F6F-4E62-89B7-FE8DBA7ED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Наша школьная библиотека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04864"/>
            <a:ext cx="7632848" cy="44388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dirty="0"/>
          </a:p>
        </p:txBody>
      </p:sp>
      <p:sp>
        <p:nvSpPr>
          <p:cNvPr id="4" name="AutoShape 2" descr="Библиотека иллюст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Библиотека иллюстр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8488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User\Downloads\1648047403_16-kartinkin-net-p-kartinki-na-temu-biblioteka-1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96744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«ПЕРВАЯ </a:t>
            </a:r>
            <a:r>
              <a:rPr lang="ru-RU" b="1" dirty="0">
                <a:solidFill>
                  <a:srgbClr val="C00000"/>
                </a:solidFill>
              </a:rPr>
              <a:t>БЕРЁЗОВСКАЯ </a:t>
            </a:r>
            <a:r>
              <a:rPr lang="ru-RU" b="1" dirty="0" smtClean="0">
                <a:solidFill>
                  <a:srgbClr val="C00000"/>
                </a:solidFill>
              </a:rPr>
              <a:t>СРЕДНЯЯ»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sz="5600" b="1" dirty="0" smtClean="0"/>
              <a:t>А как начиналась история школы?                                                            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Нужны </a:t>
            </a:r>
            <a:r>
              <a:rPr lang="ru-RU" sz="5600" b="1" dirty="0"/>
              <a:t>документы, нужны протоколы.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Вот  справку  в архиве нашли мы как раз.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 smtClean="0"/>
              <a:t>С неё начинаем о школе рассказ.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 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Когда поселенье отцы заложили,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Без школы 7 лет себе жили да жили.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Но вот ребятня подросла как - то вдруг,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Пора начинать освоенье наук.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 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А школы в селении нет никакой.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Куда подеваться со всей детворой?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Решил  тут отец Николай: что гадать?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Под школу свой дом ребятишкам отдать.</a:t>
            </a:r>
            <a:endParaRPr lang="ru-RU" sz="5600" dirty="0" smtClean="0"/>
          </a:p>
          <a:p>
            <a:r>
              <a:rPr lang="ru-RU" sz="5600" b="1" dirty="0" smtClean="0"/>
              <a:t> 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Читать да писать научились  кой-как,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А дальше науку осваивать как?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Да, надобность в школе возникла всерьёз.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Построим мы школу — ну что за вопрос?</a:t>
            </a:r>
            <a:endParaRPr lang="ru-RU" sz="5600" dirty="0" smtClean="0"/>
          </a:p>
          <a:p>
            <a:r>
              <a:rPr lang="ru-RU" sz="5600" b="1" dirty="0" smtClean="0"/>
              <a:t> 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Тут леса полно и на дом, и ограду,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А  денег, прикинули, тысячу надо.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Управа    в казне   половину нашла,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От жителей деньгами помощь пришла.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 </a:t>
            </a:r>
            <a:endParaRPr lang="ru-RU" sz="5600" dirty="0" smtClean="0"/>
          </a:p>
          <a:p>
            <a:endParaRPr lang="ru-RU" sz="5600" b="1" dirty="0"/>
          </a:p>
          <a:p>
            <a:endParaRPr lang="ru-RU" sz="5600" b="1" dirty="0"/>
          </a:p>
          <a:p>
            <a:pPr marL="0" indent="0">
              <a:buNone/>
            </a:pPr>
            <a:r>
              <a:rPr lang="ru-RU" sz="5600" b="1" dirty="0" smtClean="0"/>
              <a:t>Два   класса, четыре — растёт наша школа.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И в ней голосов много детских, весёлых.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С Иванова, с Вологды, знанья храня,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В </a:t>
            </a:r>
            <a:r>
              <a:rPr lang="ru-RU" sz="5600" b="1" dirty="0" err="1" smtClean="0"/>
              <a:t>Берёзовку</a:t>
            </a:r>
            <a:r>
              <a:rPr lang="ru-RU" sz="5600" b="1" dirty="0" smtClean="0"/>
              <a:t> едут  учителя.</a:t>
            </a:r>
            <a:endParaRPr lang="ru-RU" sz="5600" dirty="0" smtClean="0"/>
          </a:p>
          <a:p>
            <a:r>
              <a:rPr lang="ru-RU" sz="5600" b="1" dirty="0" smtClean="0"/>
              <a:t> 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Ох, очень несладко тогда приходилось, 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Дровами ведь школа в те годы топилась.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В пальтишках сидели за партой подчас,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Пока от печи обогреется класс</a:t>
            </a:r>
            <a:endParaRPr lang="ru-RU" sz="5600" dirty="0" smtClean="0"/>
          </a:p>
          <a:p>
            <a:r>
              <a:rPr lang="ru-RU" sz="5600" b="1" dirty="0" smtClean="0"/>
              <a:t> 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А после войны   семилетка, не шутка,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Пора изучать  много разных наук-то.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А если и это покажется мало,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На Базу пешочком, в чём дело-то стало?</a:t>
            </a:r>
            <a:endParaRPr lang="ru-RU" sz="5600" dirty="0" smtClean="0"/>
          </a:p>
          <a:p>
            <a:r>
              <a:rPr lang="ru-RU" sz="5600" b="1" dirty="0" smtClean="0"/>
              <a:t> 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Пять километров туда - пять обратно,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На лыжах зимой, что особо приятно.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Прогулка совсем  показалась бы классной,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Не  будь та дорога неровной, да  грязной. </a:t>
            </a:r>
            <a:endParaRPr lang="ru-RU" sz="5600" dirty="0" smtClean="0"/>
          </a:p>
          <a:p>
            <a:r>
              <a:rPr lang="ru-RU" sz="5600" b="1" dirty="0" smtClean="0"/>
              <a:t> 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Но время идёт всё вперёд и вперёд,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Уже птицефабрика быстро растёт.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«Может,  </a:t>
            </a:r>
            <a:r>
              <a:rPr lang="ru-RU" sz="5600" b="1" dirty="0" err="1" smtClean="0"/>
              <a:t>Берёзовку</a:t>
            </a:r>
            <a:r>
              <a:rPr lang="ru-RU" sz="5600" b="1" dirty="0" smtClean="0"/>
              <a:t> благоустроим,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Детям кирпичную школу построим?»</a:t>
            </a:r>
            <a:endParaRPr lang="ru-RU" sz="5600" dirty="0" smtClean="0"/>
          </a:p>
          <a:p>
            <a:pPr marL="0" indent="0"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 smtClean="0"/>
              <a:t> </a:t>
            </a:r>
            <a:r>
              <a:rPr lang="ru-RU" sz="3600" b="1" dirty="0" smtClean="0"/>
              <a:t> </a:t>
            </a:r>
            <a:endParaRPr lang="ru-RU" sz="36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«ПЕРВАЯ БЕРЁЗОВСКАЯ СРЕДНЯЯ»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Продолжение.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 smtClean="0"/>
              <a:t>В школу вошли в 61 году</a:t>
            </a:r>
            <a:r>
              <a:rPr lang="ru-RU" sz="5600" b="1" dirty="0"/>
              <a:t> </a:t>
            </a:r>
            <a:endParaRPr lang="ru-RU" sz="5600" b="1" dirty="0" smtClean="0"/>
          </a:p>
          <a:p>
            <a:pPr marL="0" indent="0">
              <a:buNone/>
            </a:pPr>
            <a:r>
              <a:rPr lang="ru-RU" sz="5600" b="1" dirty="0" smtClean="0"/>
              <a:t>Классов </a:t>
            </a:r>
            <a:r>
              <a:rPr lang="ru-RU" sz="5600" b="1" dirty="0"/>
              <a:t>в ней шесть, коридор. На беду,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Нет в ней столовой, и нет в ней спортзала,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 smtClean="0"/>
              <a:t>Для гардероба совсем места мало.</a:t>
            </a:r>
            <a:endParaRPr lang="ru-RU" sz="5600" dirty="0" smtClean="0"/>
          </a:p>
          <a:p>
            <a:r>
              <a:rPr lang="ru-RU" sz="5600" b="1" dirty="0"/>
              <a:t> 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Опять же та школа лишь восьмилетка,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Куда обучаться идти дальше деткам?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 smtClean="0"/>
              <a:t>В  школу зашли в шестьдесят первом году.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Кто </a:t>
            </a:r>
            <a:r>
              <a:rPr lang="ru-RU" sz="5600" b="1" dirty="0"/>
              <a:t>в техникум,  кто в ФЗО, наугад,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А кто в совхоз Ленина -  там  интернат.</a:t>
            </a:r>
            <a:endParaRPr lang="ru-RU" sz="5600" dirty="0"/>
          </a:p>
          <a:p>
            <a:r>
              <a:rPr lang="ru-RU" sz="5600" b="1" dirty="0"/>
              <a:t> 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Тут за </a:t>
            </a:r>
            <a:r>
              <a:rPr lang="ru-RU" sz="5600" b="1" dirty="0" err="1"/>
              <a:t>Берёзовку</a:t>
            </a:r>
            <a:r>
              <a:rPr lang="ru-RU" sz="5600" b="1" dirty="0"/>
              <a:t> взялись всерьёз.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«Пора порешать нам со школой вопрос.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Тем паче планируем тут мы застройку.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Построим-ка к старой мы школе пристройку»</a:t>
            </a:r>
            <a:endParaRPr lang="ru-RU" sz="5600" dirty="0"/>
          </a:p>
          <a:p>
            <a:r>
              <a:rPr lang="ru-RU" sz="5600" b="1" dirty="0"/>
              <a:t> 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Сказано - сделано, в семьдесят пятом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Фундамент сложили с крылечком богатым.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А через год в сентябре тожество-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Средняя школа пришла на село</a:t>
            </a:r>
            <a:r>
              <a:rPr lang="ru-RU" sz="5600" b="1" dirty="0" smtClean="0"/>
              <a:t>.</a:t>
            </a:r>
            <a:r>
              <a:rPr lang="ru-RU" sz="5600" b="1" dirty="0"/>
              <a:t> </a:t>
            </a:r>
            <a:endParaRPr lang="ru-RU" sz="5600" dirty="0" smtClean="0"/>
          </a:p>
          <a:p>
            <a:endParaRPr lang="ru-RU" sz="5600" b="1" dirty="0"/>
          </a:p>
          <a:p>
            <a:endParaRPr lang="ru-RU" sz="5600" b="1" dirty="0" smtClean="0"/>
          </a:p>
          <a:p>
            <a:endParaRPr lang="ru-RU" sz="5600" b="1" dirty="0"/>
          </a:p>
          <a:p>
            <a:r>
              <a:rPr lang="ru-RU" sz="5600" b="1" dirty="0" smtClean="0"/>
              <a:t>Построили ТЭЦ, птицефабрику, клуб,</a:t>
            </a:r>
            <a:endParaRPr lang="ru-RU" sz="5600" dirty="0" smtClean="0"/>
          </a:p>
          <a:p>
            <a:r>
              <a:rPr lang="ru-RU" sz="5600" b="1" dirty="0" smtClean="0"/>
              <a:t>И </a:t>
            </a:r>
            <a:r>
              <a:rPr lang="ru-RU" sz="5600" b="1" dirty="0"/>
              <a:t>к лучшему всё изменилось вокруг.</a:t>
            </a:r>
            <a:endParaRPr lang="ru-RU" sz="5600" dirty="0"/>
          </a:p>
          <a:p>
            <a:r>
              <a:rPr lang="ru-RU" sz="5600" b="1" dirty="0"/>
              <a:t>Настроили много, в план даже попал</a:t>
            </a:r>
            <a:endParaRPr lang="ru-RU" sz="5600" dirty="0"/>
          </a:p>
          <a:p>
            <a:r>
              <a:rPr lang="ru-RU" sz="5600" b="1" dirty="0"/>
              <a:t>Мясной комбинат и </a:t>
            </a:r>
            <a:r>
              <a:rPr lang="ru-RU" sz="5600" b="1" dirty="0" err="1"/>
              <a:t>горводоканал</a:t>
            </a:r>
            <a:r>
              <a:rPr lang="ru-RU" sz="5600" b="1" dirty="0"/>
              <a:t>.</a:t>
            </a:r>
            <a:endParaRPr lang="ru-RU" sz="5600" dirty="0"/>
          </a:p>
          <a:p>
            <a:r>
              <a:rPr lang="ru-RU" sz="5600" b="1" dirty="0"/>
              <a:t> </a:t>
            </a:r>
            <a:endParaRPr lang="ru-RU" sz="5600" dirty="0"/>
          </a:p>
          <a:p>
            <a:r>
              <a:rPr lang="ru-RU" sz="5600" b="1" dirty="0"/>
              <a:t>Народу в </a:t>
            </a:r>
            <a:r>
              <a:rPr lang="ru-RU" sz="5600" b="1" dirty="0" err="1"/>
              <a:t>Берёзовку</a:t>
            </a:r>
            <a:r>
              <a:rPr lang="ru-RU" sz="5600" b="1" dirty="0"/>
              <a:t> двинулась тьма,</a:t>
            </a:r>
            <a:endParaRPr lang="ru-RU" sz="5600" dirty="0"/>
          </a:p>
          <a:p>
            <a:r>
              <a:rPr lang="ru-RU" sz="5600" b="1" dirty="0"/>
              <a:t>Тут в школе такая пошла кутерьма.</a:t>
            </a:r>
            <a:endParaRPr lang="ru-RU" sz="5600" dirty="0"/>
          </a:p>
          <a:p>
            <a:r>
              <a:rPr lang="ru-RU" sz="5600" b="1" dirty="0"/>
              <a:t>В три смены занятия с классом в теплице,</a:t>
            </a:r>
            <a:endParaRPr lang="ru-RU" sz="5600" dirty="0"/>
          </a:p>
          <a:p>
            <a:r>
              <a:rPr lang="ru-RU" sz="5600" b="1" dirty="0"/>
              <a:t>Такое во сне только может присниться.</a:t>
            </a:r>
            <a:endParaRPr lang="ru-RU" sz="5600" dirty="0"/>
          </a:p>
          <a:p>
            <a:r>
              <a:rPr lang="ru-RU" sz="5600" b="1" dirty="0"/>
              <a:t> </a:t>
            </a:r>
            <a:endParaRPr lang="ru-RU" sz="5600" dirty="0"/>
          </a:p>
          <a:p>
            <a:r>
              <a:rPr lang="ru-RU" sz="5600" b="1" dirty="0"/>
              <a:t>Но вскоре построилась школа вторая.</a:t>
            </a:r>
            <a:endParaRPr lang="ru-RU" sz="5600" dirty="0"/>
          </a:p>
          <a:p>
            <a:r>
              <a:rPr lang="ru-RU" sz="5600" b="1" dirty="0"/>
              <a:t>Не нашей чета, а большая – большая.</a:t>
            </a:r>
            <a:endParaRPr lang="ru-RU" sz="5600" dirty="0"/>
          </a:p>
          <a:p>
            <a:r>
              <a:rPr lang="ru-RU" sz="5600" b="1" dirty="0"/>
              <a:t>В три этажа и спортзала в ней два.</a:t>
            </a:r>
            <a:endParaRPr lang="ru-RU" sz="5600" dirty="0"/>
          </a:p>
          <a:p>
            <a:r>
              <a:rPr lang="ru-RU" sz="5600" b="1" dirty="0"/>
              <a:t>Завидно, немного, такие дела.</a:t>
            </a:r>
            <a:endParaRPr lang="ru-RU" sz="5600" dirty="0"/>
          </a:p>
          <a:p>
            <a:r>
              <a:rPr lang="ru-RU" sz="5600" b="1" dirty="0"/>
              <a:t> </a:t>
            </a:r>
            <a:endParaRPr lang="ru-RU" sz="5600" dirty="0"/>
          </a:p>
          <a:p>
            <a:r>
              <a:rPr lang="ru-RU" sz="5600" b="1" dirty="0"/>
              <a:t>Теперь в нашей школе пятьсот ребятишек,</a:t>
            </a:r>
            <a:endParaRPr lang="ru-RU" sz="5600" dirty="0"/>
          </a:p>
          <a:p>
            <a:r>
              <a:rPr lang="ru-RU" sz="5600" b="1" dirty="0"/>
              <a:t>Красивых девчонок, весёлых мальчишек.</a:t>
            </a:r>
            <a:endParaRPr lang="ru-RU" sz="5600" dirty="0"/>
          </a:p>
          <a:p>
            <a:r>
              <a:rPr lang="ru-RU" sz="5600" b="1" dirty="0"/>
              <a:t>А школа прекраснее день ото дня,</a:t>
            </a:r>
            <a:endParaRPr lang="ru-RU" sz="5600" dirty="0"/>
          </a:p>
          <a:p>
            <a:r>
              <a:rPr lang="ru-RU" sz="5600" b="1" dirty="0"/>
              <a:t>И нам хорошо в ней, поверьте, друзья.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 </a:t>
            </a:r>
            <a:endParaRPr lang="ru-RU" sz="5600" dirty="0"/>
          </a:p>
          <a:p>
            <a:pPr marL="0" indent="0">
              <a:buNone/>
            </a:pPr>
            <a:r>
              <a:rPr lang="ru-RU" sz="4800" b="1" i="1" dirty="0" smtClean="0"/>
              <a:t> </a:t>
            </a:r>
            <a:endParaRPr lang="ru-RU" sz="4800" dirty="0"/>
          </a:p>
          <a:p>
            <a:pPr marL="0" indent="0">
              <a:buNone/>
            </a:pPr>
            <a:r>
              <a:rPr lang="ru-RU" sz="4800" b="1" i="1" dirty="0"/>
              <a:t> 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6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4896" cy="48245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152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История школьной библиотеки</a:t>
            </a: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2060"/>
                </a:solidFill>
              </a:rPr>
              <a:t>Туманина</a:t>
            </a:r>
            <a:r>
              <a:rPr lang="ru-RU" sz="3600" b="1" dirty="0" smtClean="0">
                <a:solidFill>
                  <a:srgbClr val="002060"/>
                </a:solidFill>
              </a:rPr>
              <a:t> Лидия Павловна, отличник народного образования, первый школьный библиотекарь.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G:\ФОТОТО\для  школы\последний\Туман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50" y="1772816"/>
            <a:ext cx="3491585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История школьной библиотеки начинается с появлением двухэтажной пристройки к школе 8-летке в 1976 году.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Первым библиотекарем школы была  работавшая в сельской библиотеке  </a:t>
            </a:r>
            <a:r>
              <a:rPr lang="ru-RU" sz="2000" b="1" dirty="0" err="1" smtClean="0"/>
              <a:t>Туманина</a:t>
            </a:r>
            <a:r>
              <a:rPr lang="ru-RU" sz="2000" b="1" dirty="0" smtClean="0"/>
              <a:t> Лидия Павловна</a:t>
            </a:r>
            <a:r>
              <a:rPr lang="ru-RU" sz="2000" dirty="0" smtClean="0"/>
              <a:t>. Она по образованию была учителем начальной школы и посчитала, что очень важно, чтобы в школе   был  опытный  библиотекарь. Поэтому и перешла работать  из сельской библиотеки в школьную.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Лидия Павловна была не только опытным библиотекарем, но сама она была очень начитанным человеком, поэтому  старалась  привить детям любовь к чтению. Кроме того, она относилась очень бережно к книге и требовала такого же отношения со стороны читателей.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 Дети, теперь уже бабушки и дедушки, помнят, что когда они возвращали книгу в библиотеку, они обязательно должны были рассказать библиотекарю, о чём эта книга.  И </a:t>
            </a:r>
            <a:r>
              <a:rPr lang="ru-RU" sz="2000" dirty="0" smtClean="0"/>
              <a:t>библиотекарь очень </a:t>
            </a:r>
            <a:r>
              <a:rPr lang="ru-RU" sz="2000" dirty="0" smtClean="0"/>
              <a:t>сердилась, когда видела плохое обращение с книгой. 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Цыренова Вера Яковлевна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just">
              <a:buNone/>
            </a:pPr>
            <a:r>
              <a:rPr lang="ru-RU" dirty="0">
                <a:solidFill>
                  <a:prstClr val="black"/>
                </a:solidFill>
              </a:rPr>
              <a:t>Помещение для библиотеки по плану было то же, что и сейчас. Но  в течение  47 лет библиотека побывала в кабинете №6, затем в кабинете №5.  А в 2010 году вернулась на своё законное место.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Именно для библиотеки был приобретён первый компьютер в школе.  Пользоваться компьютером можно было только библиотекарю или очень редко с разрешения Лидии Павловны  можно было </a:t>
            </a:r>
            <a:r>
              <a:rPr lang="ru-RU" dirty="0" smtClean="0">
                <a:solidFill>
                  <a:prstClr val="black"/>
                </a:solidFill>
              </a:rPr>
              <a:t>и учителям поучиться</a:t>
            </a:r>
            <a:r>
              <a:rPr lang="ru-RU" dirty="0">
                <a:solidFill>
                  <a:prstClr val="black"/>
                </a:solidFill>
              </a:rPr>
              <a:t>, как вообще пользоваться компьютером.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Хранилище школьных учебников  появилось с начала выдачи школьникам учебников.  Отвечать за сохранность учебников тоже должен школьный библиотекарь.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Лидия Павловна  работала в школьной библиотеке более </a:t>
            </a:r>
            <a:r>
              <a:rPr lang="ru-RU" dirty="0" smtClean="0">
                <a:solidFill>
                  <a:prstClr val="black"/>
                </a:solidFill>
              </a:rPr>
              <a:t>24 года.</a:t>
            </a:r>
            <a:endParaRPr lang="ru-RU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Её сменила учитель русского языка и литературы  </a:t>
            </a:r>
            <a:r>
              <a:rPr lang="ru-RU" dirty="0" smtClean="0">
                <a:solidFill>
                  <a:prstClr val="black"/>
                </a:solidFill>
              </a:rPr>
              <a:t>Цыренова Вера Яковлевна.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</a:rPr>
              <a:t>В год  110-  </a:t>
            </a:r>
            <a:r>
              <a:rPr lang="ru-RU" dirty="0" err="1" smtClean="0">
                <a:solidFill>
                  <a:prstClr val="black"/>
                </a:solidFill>
              </a:rPr>
              <a:t>летия</a:t>
            </a:r>
            <a:r>
              <a:rPr lang="ru-RU" dirty="0" smtClean="0">
                <a:solidFill>
                  <a:prstClr val="black"/>
                </a:solidFill>
              </a:rPr>
              <a:t> школы Вера Яковлевна  приступила к работе в качестве библиотекаря.  Следующий слайд взят из  школьного  музея.</a:t>
            </a:r>
            <a:endParaRPr lang="ru-RU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prstClr val="black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3543300" lvl="8" indent="0" algn="ctr">
              <a:buNone/>
            </a:pPr>
            <a:r>
              <a:rPr lang="ru-RU" sz="1200" dirty="0" smtClean="0">
                <a:latin typeface="Arial Black" pitchFamily="34" charset="0"/>
              </a:rPr>
              <a:t>  </a:t>
            </a:r>
            <a:endParaRPr lang="ru-RU" sz="1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514350" indent="-514350" algn="ctr">
              <a:buAutoNum type="arabicPeriod"/>
            </a:pPr>
            <a:endParaRPr lang="ru-RU" sz="1400" dirty="0" smtClean="0">
              <a:latin typeface="Arial Black" pitchFamily="34" charset="0"/>
            </a:endParaRPr>
          </a:p>
          <a:p>
            <a:pPr marL="514350" indent="-514350" algn="ctr">
              <a:buAutoNum type="arabicPeriod"/>
            </a:pPr>
            <a:endParaRPr lang="ru-RU" sz="2800" dirty="0">
              <a:latin typeface="Arial Black" pitchFamily="34" charset="0"/>
            </a:endParaRPr>
          </a:p>
        </p:txBody>
      </p:sp>
      <p:pic>
        <p:nvPicPr>
          <p:cNvPr id="2050" name="Picture 2" descr="C:\Users\User\Desktop\Из диска\воспитание михеева\ФОТО\007 НАШИ КАДРЫ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584176"/>
          </a:xfrm>
        </p:spPr>
        <p:txBody>
          <a:bodyPr>
            <a:normAutofit fontScale="90000"/>
          </a:bodyPr>
          <a:lstStyle/>
          <a:p>
            <a:pPr algn="r" fontAlgn="base"/>
            <a:r>
              <a:rPr lang="ru-RU" sz="2400" b="1" dirty="0" smtClean="0">
                <a:solidFill>
                  <a:srgbClr val="7030A0"/>
                </a:solidFill>
              </a:rPr>
              <a:t>«Библиотека </a:t>
            </a:r>
            <a:r>
              <a:rPr lang="ru-RU" sz="2400" b="1" dirty="0">
                <a:solidFill>
                  <a:srgbClr val="7030A0"/>
                </a:solidFill>
              </a:rPr>
              <a:t>- это открытый стол идей, за который приглашен каждый, за которым каждый найдет ту пищу, которую ищет; это - </a:t>
            </a:r>
            <a:r>
              <a:rPr lang="ru-RU" sz="2400" b="1" dirty="0" smtClean="0">
                <a:solidFill>
                  <a:srgbClr val="7030A0"/>
                </a:solidFill>
              </a:rPr>
              <a:t>запасной магазин</a:t>
            </a:r>
            <a:r>
              <a:rPr lang="ru-RU" sz="2400" b="1" dirty="0">
                <a:solidFill>
                  <a:srgbClr val="7030A0"/>
                </a:solidFill>
              </a:rPr>
              <a:t>, куда </a:t>
            </a:r>
            <a:r>
              <a:rPr lang="ru-RU" sz="2400" b="1" dirty="0" smtClean="0">
                <a:solidFill>
                  <a:srgbClr val="7030A0"/>
                </a:solidFill>
              </a:rPr>
              <a:t>одни </a:t>
            </a:r>
            <a:r>
              <a:rPr lang="ru-RU" sz="2400" b="1" dirty="0">
                <a:solidFill>
                  <a:srgbClr val="7030A0"/>
                </a:solidFill>
              </a:rPr>
              <a:t>положили свои мысли и открытия, а другие берут </a:t>
            </a:r>
            <a:r>
              <a:rPr lang="ru-RU" sz="2400" b="1" dirty="0" smtClean="0">
                <a:solidFill>
                  <a:srgbClr val="7030A0"/>
                </a:solidFill>
              </a:rPr>
              <a:t>их».                                                                                                           </a:t>
            </a:r>
            <a:r>
              <a:rPr lang="ru-RU" sz="2000" dirty="0" err="1" smtClean="0">
                <a:solidFill>
                  <a:srgbClr val="7030A0"/>
                </a:solidFill>
              </a:rPr>
              <a:t>А.И.Герцен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Вера Яковлевна  отдала работе в школьной библиотеке  12 лет. </a:t>
            </a:r>
          </a:p>
          <a:p>
            <a:pPr marL="0" indent="0" algn="just">
              <a:buNone/>
            </a:pPr>
            <a:r>
              <a:rPr lang="ru-RU" sz="2000" dirty="0" smtClean="0"/>
              <a:t>Она, как учитель  русского языка и  литературы, понимала, что грамотным,  интеллигентным человеком можно стать только прочитав много книг.   Она  советовала детям читать классическую и современную литературу для того, чтобы  уметь грамотно писать  сочинения, хорошо сдать экзамены и, вообще,  </a:t>
            </a:r>
            <a:r>
              <a:rPr lang="ru-RU" sz="2000" dirty="0"/>
              <a:t>быть </a:t>
            </a:r>
            <a:r>
              <a:rPr lang="ru-RU" sz="2000" dirty="0" smtClean="0"/>
              <a:t>образованными людьми. </a:t>
            </a:r>
          </a:p>
          <a:p>
            <a:pPr marL="0" indent="0" algn="just">
              <a:buNone/>
            </a:pPr>
            <a:r>
              <a:rPr lang="ru-RU" sz="2000" dirty="0" smtClean="0"/>
              <a:t>Вера Яковлевна проводила библиотечные  уроки, присутствовала на классных часах, проводила беседы с детьми  к знаменательным датам нашей страны, о Хабаровском крае и его истории.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0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«Сколько </a:t>
            </a:r>
            <a:r>
              <a:rPr lang="ru-RU" b="1" dirty="0"/>
              <a:t>дней труда, сколько ночей без сна, сколько усилий ума, сколько надежд и страхов, сколько долгих жизней усердного изучения вылиты здесь в мелких типографских шрифтах и стиснуты в тесном пространстве окружающих нас </a:t>
            </a:r>
            <a:r>
              <a:rPr lang="ru-RU" b="1" dirty="0" smtClean="0"/>
              <a:t>полок».</a:t>
            </a:r>
            <a:r>
              <a:rPr lang="ru-RU" dirty="0" smtClean="0"/>
              <a:t>         </a:t>
            </a:r>
          </a:p>
          <a:p>
            <a:pPr marL="0" indent="0" algn="ctr">
              <a:buNone/>
            </a:pPr>
            <a:r>
              <a:rPr lang="ru-RU" dirty="0" smtClean="0"/>
              <a:t>                                                                       </a:t>
            </a:r>
            <a:r>
              <a:rPr lang="ru-RU" dirty="0" err="1" smtClean="0"/>
              <a:t>А.Смит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Наш новый заведующий библиотекой, Михеева Татьяна Александровна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esktop\Из диска\все фото\старые фото\2015 год учителя\SAM_127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24070" r="15879" b="1740"/>
          <a:stretch/>
        </p:blipFill>
        <p:spPr bwMode="auto">
          <a:xfrm>
            <a:off x="2627784" y="1772816"/>
            <a:ext cx="324036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4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В школьные годы Татьяна </a:t>
            </a:r>
            <a:r>
              <a:rPr lang="ru-RU" sz="2000" dirty="0"/>
              <a:t>А</a:t>
            </a:r>
            <a:r>
              <a:rPr lang="ru-RU" sz="2000" dirty="0" smtClean="0"/>
              <a:t>лександровна очень увлекалась чтением. Она читала не только произведения, которые изучались в школе, но и произведения русских, советских и зарубежных классиков и современных писателей. Любимые писатели и поэты – А.С. Пушкин, М.Ю. Лермонтов, Владимир Маяковский, Сергей Есенин, И.С. Тургенев, И.А. Гончаров, Чарльз Диккенс, </a:t>
            </a:r>
            <a:r>
              <a:rPr lang="ru-RU" sz="2000" dirty="0" smtClean="0"/>
              <a:t>Э.Л</a:t>
            </a:r>
            <a:r>
              <a:rPr lang="ru-RU" sz="2000" dirty="0" smtClean="0"/>
              <a:t>. </a:t>
            </a:r>
            <a:r>
              <a:rPr lang="ru-RU" sz="2000" dirty="0" err="1" smtClean="0"/>
              <a:t>Войнич</a:t>
            </a:r>
            <a:r>
              <a:rPr lang="ru-RU" sz="2000" dirty="0" smtClean="0"/>
              <a:t>,  Жорж Санд, Вальтер Скотт, Стендаль, </a:t>
            </a:r>
            <a:r>
              <a:rPr lang="ru-RU" sz="2000" dirty="0" err="1" smtClean="0"/>
              <a:t>Фенимор</a:t>
            </a:r>
            <a:r>
              <a:rPr lang="ru-RU" sz="2000" dirty="0" smtClean="0"/>
              <a:t> Купер.  Она уверена, что  человек может считаться образованным только тогда, когда он прочёл, узнал все сокровища мировой литературы.</a:t>
            </a:r>
          </a:p>
          <a:p>
            <a:pPr algn="just"/>
            <a:r>
              <a:rPr lang="ru-RU" sz="2000" dirty="0" smtClean="0"/>
              <a:t>Чтение  книг очень помогает стать грамотным, поэтому выпускное сочинение она написала на «5». Татьяна Александровна  пишет стихотворения. Одно из них – это стихотворение об истории школы. 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672"/>
            <a:ext cx="6696744" cy="11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1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628</Words>
  <Application>Microsoft Office PowerPoint</Application>
  <PresentationFormat>Экран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Наша школьная библиотека</vt:lpstr>
      <vt:lpstr> </vt:lpstr>
      <vt:lpstr> </vt:lpstr>
      <vt:lpstr>Цыренова Вера Яковлевна</vt:lpstr>
      <vt:lpstr>  </vt:lpstr>
      <vt:lpstr>«Библиотека - это открытый стол идей, за который приглашен каждый, за которым каждый найдет ту пищу, которую ищет; это - запасной магазин, куда одни положили свои мысли и открытия, а другие берут их».                                                                                                           А.И.Герцен</vt:lpstr>
      <vt:lpstr>   </vt:lpstr>
      <vt:lpstr>Наш новый заведующий библиотекой, Михеева Татьяна Александровна</vt:lpstr>
      <vt:lpstr>Презентация PowerPoint</vt:lpstr>
      <vt:lpstr> «ПЕРВАЯ БЕРЁЗОВСКАЯ СРЕДНЯЯ» </vt:lpstr>
      <vt:lpstr>«ПЕРВАЯ БЕРЁЗОВСКАЯ СРЕДНЯЯ» Продолжение.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Специалист</dc:creator>
  <cp:lastModifiedBy>User</cp:lastModifiedBy>
  <cp:revision>56</cp:revision>
  <dcterms:created xsi:type="dcterms:W3CDTF">2023-04-26T02:44:16Z</dcterms:created>
  <dcterms:modified xsi:type="dcterms:W3CDTF">2023-11-11T07:40:14Z</dcterms:modified>
</cp:coreProperties>
</file>